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190" r:id="rId1"/>
  </p:sldMasterIdLst>
  <p:notesMasterIdLst>
    <p:notesMasterId r:id="rId4"/>
  </p:notesMasterIdLst>
  <p:sldIdLst>
    <p:sldId id="256" r:id="rId2"/>
    <p:sldId id="257" r:id="rId3"/>
  </p:sldIdLst>
  <p:sldSz cx="7559675" cy="53467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85"/>
    <p:restoredTop sz="94674"/>
  </p:normalViewPr>
  <p:slideViewPr>
    <p:cSldViewPr snapToGrid="0" snapToObjects="1">
      <p:cViewPr>
        <p:scale>
          <a:sx n="160" d="100"/>
          <a:sy n="160" d="100"/>
        </p:scale>
        <p:origin x="400" y="-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6A6F16-79DC-BD41-A1A0-8B03747A18B3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47775" y="1143000"/>
            <a:ext cx="43624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29D31D-866D-FC4C-96F4-BEF611BF00D5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80753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1pPr>
    <a:lvl2pPr marL="309753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2pPr>
    <a:lvl3pPr marL="619506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3pPr>
    <a:lvl4pPr marL="929259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4pPr>
    <a:lvl5pPr marL="1239012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5pPr>
    <a:lvl6pPr marL="1548765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6pPr>
    <a:lvl7pPr marL="1858518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7pPr>
    <a:lvl8pPr marL="2168271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8pPr>
    <a:lvl9pPr marL="2478024" algn="l" defTabSz="619506" rtl="0" eaLnBrk="1" latinLnBrk="0" hangingPunct="1">
      <a:defRPr sz="81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52FEA-ACA5-6A48-BFEA-160CC92A4A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875027"/>
            <a:ext cx="5669756" cy="1861444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023EDA-34CB-6849-AFA5-E54BAF775B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2808256"/>
            <a:ext cx="5669756" cy="1290881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en-GB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1F6664-4FB4-354B-9437-B8FC0B878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62AFF2-D0AD-1B4B-AA3F-4CAD15778A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C07D6-B7D5-5747-B1DD-323D0D78A8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234966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51D45-EE63-9243-A88C-1D79FB4AF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C0D8C59-D9F1-EA44-B96D-366B83C365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ADC81-4F1B-F94A-89B3-E8ACB770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A3A0C-CCE5-BA42-ADF7-2274BDEB1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332031-6899-2941-972F-3CDFE5668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734483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F640C0-189A-4A4D-B135-31FB94EDD5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284662"/>
            <a:ext cx="1630055" cy="4531081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D70E8F-9CDE-0744-A1B8-591BF40DB2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284662"/>
            <a:ext cx="4795669" cy="4531081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9F758-6AA0-C34F-8A64-3601F9339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3B9A36-FDFE-FA46-ACC2-4A8633D7A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DCC5EA-E4F2-A44E-8A3C-CB56747CA4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49532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C74046-B94B-5447-A73C-D1E124D33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3CED0A-654A-D34D-89E8-41B9953F42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48EE108-8E7B-2542-B1EE-4CBBC51AE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E0193D-CA52-574A-B51E-BFF82A76E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76026-5491-2947-97D5-8A7B18799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0768282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8D2C2-BD8F-AF46-BF8A-7AEB615EE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1332963"/>
            <a:ext cx="6520220" cy="2224078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5D5AD-212A-F74E-93B7-2766F797F0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3578082"/>
            <a:ext cx="6520220" cy="1169590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4B1B4F-2213-984A-9B8B-0F67C256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57CB7-2BBF-EA49-B5E4-6590D668D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33943-B8A4-4849-A3CE-A273A1980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8446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88CC9-1D30-1441-BB77-5B54B123EB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A2DC9-A42D-5949-AAF4-0E16CD5FC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1423311"/>
            <a:ext cx="3212862" cy="33924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171E61-B11A-BA46-B0C3-8E8A3034FA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1423311"/>
            <a:ext cx="3212862" cy="3392432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BBE3A-DE03-E445-9871-A03D957E8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BFF4B0-86C8-404F-BD69-9EE4C1A8C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A52FAF-449A-A442-9877-5C79FC4B4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15976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8D814-017C-F64E-9085-6FC6A88AB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284663"/>
            <a:ext cx="6520220" cy="1033448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95D7D-4F18-0F4D-AA6E-0C8A60449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1310685"/>
            <a:ext cx="3198097" cy="642346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25C6C0-BD52-A24C-BCC8-9B55F03A09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1953031"/>
            <a:ext cx="3198097" cy="28726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2F2E99A-7946-C14E-9A2F-6A5744777D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1310685"/>
            <a:ext cx="3213847" cy="642346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12D31F-E305-AE47-B765-2DF27A5D2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1953031"/>
            <a:ext cx="3213847" cy="2872614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0BDD76-7C01-8D4B-B653-267E64170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901349C-9FF4-1546-9054-9D2C2E6DFB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21C61E2-78CA-124A-BF54-DA214B4B4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9195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5D931D-C0D5-6E43-A6EA-6C8F74481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9D6999-93B8-D645-A27B-34E4FE495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75CE668-765F-D343-B520-E6308D72C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31BA09-790F-E14A-8718-16D62E3FC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913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25DF70-C432-374E-90FD-52A3559840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260617B-93E0-EB44-AAAE-FFE052DB2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ACFDA2A-60A0-984C-B8E6-AC12818C3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7837899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10CE6-9FD6-B943-8942-4F8DE6F7D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0C83A-E02C-4A47-987E-15232A94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769826"/>
            <a:ext cx="3827085" cy="3799622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3CBFAD-756C-1846-A479-054410243D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1604010"/>
            <a:ext cx="2438192" cy="2971627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08C4DA-C5FF-4447-A6FF-DF6CB2B23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7C2E58-3C93-6547-A64E-96CBA9B56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B177B-8951-7C47-B5D8-8054F714C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27561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ED8C-2D88-2040-88F7-DB15BCCA9B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356447"/>
            <a:ext cx="2438192" cy="1247563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6078598-180E-6241-B975-474408BB45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769826"/>
            <a:ext cx="3827085" cy="3799622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953BA-524D-3E43-A397-E00945435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1604010"/>
            <a:ext cx="2438192" cy="2971627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EDBCB8-EA2A-3A45-A131-67EB085664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F76EB6-500C-CC4A-AF79-11F1724A1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92B3B0-1E19-3142-8071-E61D661BAB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140683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8F23F32-DE22-5E40-BA23-AC76872324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284663"/>
            <a:ext cx="6520220" cy="10334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322CD6-2BA3-FD40-8ADC-D8141EC826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1423311"/>
            <a:ext cx="6520220" cy="33924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CFDB49-62A8-9B4C-9133-04D645FAFFA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4955599"/>
            <a:ext cx="1700927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2A26BB-C47B-F24D-8AE3-64747EEE9C40}" type="datetimeFigureOut">
              <a:rPr lang="en-NL" smtClean="0"/>
              <a:t>11/09/2023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C3D1FC-AF6E-6043-AF7D-FE85F83D52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4955599"/>
            <a:ext cx="2551390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99A6BE-67B1-ED46-B574-75931EC33AB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4955599"/>
            <a:ext cx="1700927" cy="284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77F6-50D6-D642-93B1-922224CA3D77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403062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1" r:id="rId1"/>
    <p:sldLayoutId id="2147484192" r:id="rId2"/>
    <p:sldLayoutId id="2147484193" r:id="rId3"/>
    <p:sldLayoutId id="2147484194" r:id="rId4"/>
    <p:sldLayoutId id="2147484195" r:id="rId5"/>
    <p:sldLayoutId id="2147484196" r:id="rId6"/>
    <p:sldLayoutId id="2147484197" r:id="rId7"/>
    <p:sldLayoutId id="2147484198" r:id="rId8"/>
    <p:sldLayoutId id="2147484199" r:id="rId9"/>
    <p:sldLayoutId id="2147484200" r:id="rId10"/>
    <p:sldLayoutId id="2147484201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30">
            <a:extLst>
              <a:ext uri="{FF2B5EF4-FFF2-40B4-BE49-F238E27FC236}">
                <a16:creationId xmlns:a16="http://schemas.microsoft.com/office/drawing/2014/main" id="{99C76E7F-9A25-6C4C-9398-340641BDD06E}"/>
              </a:ext>
            </a:extLst>
          </p:cNvPr>
          <p:cNvSpPr/>
          <p:nvPr/>
        </p:nvSpPr>
        <p:spPr>
          <a:xfrm>
            <a:off x="0" y="1"/>
            <a:ext cx="7559674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398A36-EB3B-2441-AC26-C4793C332332}"/>
              </a:ext>
            </a:extLst>
          </p:cNvPr>
          <p:cNvSpPr txBox="1"/>
          <p:nvPr/>
        </p:nvSpPr>
        <p:spPr>
          <a:xfrm>
            <a:off x="1" y="0"/>
            <a:ext cx="7559674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Policie VR (P-VR)</a:t>
            </a:r>
            <a:r>
              <a:rPr lang="cs-CZ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Výcvik zaměřený na zvyšování připravenosti policistů pro</a:t>
            </a:r>
            <a:br>
              <a:rPr lang="cs-CZ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psychicky a komunikačně náročné situace pomocí virtuální reality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B87604F-2C0D-3340-B7C7-61B97F0CFEBA}"/>
              </a:ext>
            </a:extLst>
          </p:cNvPr>
          <p:cNvSpPr txBox="1"/>
          <p:nvPr/>
        </p:nvSpPr>
        <p:spPr>
          <a:xfrm>
            <a:off x="173254" y="972151"/>
            <a:ext cx="3492296" cy="2862322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cs-CZ" sz="1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Virtuální aplikace Policie VR (P-VR) tvoří sérii her, které mají za cíl posílit schopnost policie efektivně zvládat oznámení závažné zprávy a chránit tím psychické zdraví všech zúčastněných.</a:t>
            </a:r>
            <a:r>
              <a:rPr lang="en-NL" sz="1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Tréninkový systém byl vytvořen ve spolupráci policejních lektorů, vědců, psychologů, a technických/grafických odborníků za účelem zvýšit připravenost policistů zvládat komunikačně náročné situace.  </a:t>
            </a:r>
            <a:endParaRPr lang="en-N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N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cs-CZ" sz="1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Trénink probíhá tak, že jsou studentovi nasazeny 3D brýle, ve kterých je mu promítnuto prostředí s virtuální postavou, disponující škálou emočních, verbálních i neverbálních reakcí. Úkolem studenta je oznámit závažnou zprávu (např. úmrtí syna při autonehodě), přičemž jeho postup pozoruje a vyhodnocuje zkušený lektor, který zároveň výukový P-VR software ovládá. Tato metodická pomůcka je určena především lektorům a policistům v základní odborné přípravě. </a:t>
            </a:r>
            <a:endParaRPr lang="en-NL" sz="1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13" name="Skupina 18">
            <a:extLst>
              <a:ext uri="{FF2B5EF4-FFF2-40B4-BE49-F238E27FC236}">
                <a16:creationId xmlns:a16="http://schemas.microsoft.com/office/drawing/2014/main" id="{4C3EA405-670F-6241-AFB0-D171B968641F}"/>
              </a:ext>
            </a:extLst>
          </p:cNvPr>
          <p:cNvGrpSpPr/>
          <p:nvPr/>
        </p:nvGrpSpPr>
        <p:grpSpPr>
          <a:xfrm>
            <a:off x="1203638" y="4552364"/>
            <a:ext cx="2122672" cy="546249"/>
            <a:chOff x="647700" y="1358900"/>
            <a:chExt cx="2413000" cy="622300"/>
          </a:xfrm>
        </p:grpSpPr>
        <p:pic>
          <p:nvPicPr>
            <p:cNvPr id="20" name="Obrázek 14">
              <a:extLst>
                <a:ext uri="{FF2B5EF4-FFF2-40B4-BE49-F238E27FC236}">
                  <a16:creationId xmlns:a16="http://schemas.microsoft.com/office/drawing/2014/main" id="{2F9041F7-ADE5-B84C-8F7A-DF60EEB129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700" y="1384300"/>
              <a:ext cx="596900" cy="596900"/>
            </a:xfrm>
            <a:prstGeom prst="rect">
              <a:avLst/>
            </a:prstGeom>
          </p:spPr>
        </p:pic>
        <p:pic>
          <p:nvPicPr>
            <p:cNvPr id="21" name="Obrázek 15">
              <a:extLst>
                <a:ext uri="{FF2B5EF4-FFF2-40B4-BE49-F238E27FC236}">
                  <a16:creationId xmlns:a16="http://schemas.microsoft.com/office/drawing/2014/main" id="{D5C2373C-8449-D94D-90CF-C05D2FD0A72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500" y="1358900"/>
              <a:ext cx="584200" cy="584200"/>
            </a:xfrm>
            <a:prstGeom prst="rect">
              <a:avLst/>
            </a:prstGeom>
          </p:spPr>
        </p:pic>
        <p:pic>
          <p:nvPicPr>
            <p:cNvPr id="22" name="Obrázek 16">
              <a:extLst>
                <a:ext uri="{FF2B5EF4-FFF2-40B4-BE49-F238E27FC236}">
                  <a16:creationId xmlns:a16="http://schemas.microsoft.com/office/drawing/2014/main" id="{B39DCD89-29D4-1E4C-A911-A8B293C38D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9548"/>
            <a:stretch/>
          </p:blipFill>
          <p:spPr bwMode="auto">
            <a:xfrm>
              <a:off x="2552700" y="1371600"/>
              <a:ext cx="508000" cy="58864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9" name="Obrázek 7">
            <a:extLst>
              <a:ext uri="{FF2B5EF4-FFF2-40B4-BE49-F238E27FC236}">
                <a16:creationId xmlns:a16="http://schemas.microsoft.com/office/drawing/2014/main" id="{620B48B1-75EE-FC4E-AC37-1B86472D88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536" y="3972175"/>
            <a:ext cx="1034452" cy="442487"/>
          </a:xfrm>
          <a:prstGeom prst="rect">
            <a:avLst/>
          </a:prstGeom>
        </p:spPr>
      </p:pic>
      <p:pic>
        <p:nvPicPr>
          <p:cNvPr id="17" name="Obrázek 22">
            <a:extLst>
              <a:ext uri="{FF2B5EF4-FFF2-40B4-BE49-F238E27FC236}">
                <a16:creationId xmlns:a16="http://schemas.microsoft.com/office/drawing/2014/main" id="{339080E8-CA0E-C64C-B262-6F05EDEBF75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4" y="3850712"/>
            <a:ext cx="907938" cy="7473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698172-BC9E-7C4F-980D-F9F9804D946C}"/>
              </a:ext>
            </a:extLst>
          </p:cNvPr>
          <p:cNvSpPr txBox="1"/>
          <p:nvPr/>
        </p:nvSpPr>
        <p:spPr>
          <a:xfrm>
            <a:off x="3768178" y="2371689"/>
            <a:ext cx="3627787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NL" sz="1000" b="1" dirty="0">
                <a:latin typeface="Arial" panose="020B0604020202020204" pitchFamily="34" charset="0"/>
                <a:cs typeface="Arial" panose="020B0604020202020204" pitchFamily="34" charset="0"/>
              </a:rPr>
              <a:t>The application Police VR (P-VR) consiste of a series of games that aim to strengthen the ability of the police to effectively manage the delivery of bad news and thus protect the psychological health of all involved. </a:t>
            </a:r>
            <a:r>
              <a:rPr lang="en-NL" sz="1000" dirty="0">
                <a:latin typeface="Arial" panose="020B0604020202020204" pitchFamily="34" charset="0"/>
                <a:cs typeface="Arial" panose="020B0604020202020204" pitchFamily="34" charset="0"/>
              </a:rPr>
              <a:t>The training system was created in collaboration with police lecturers, scientists, psychologists, and technical/graphic experts in order to increase the readiness of police officers to handle communication-challenging situations.</a:t>
            </a:r>
          </a:p>
          <a:p>
            <a:endParaRPr lang="en-NL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NL" sz="1000" dirty="0">
                <a:latin typeface="Arial" panose="020B0604020202020204" pitchFamily="34" charset="0"/>
                <a:cs typeface="Arial" panose="020B0604020202020204" pitchFamily="34" charset="0"/>
              </a:rPr>
              <a:t>In the traing, the student is wears 3D glasses, in which he sees an environment with a virtual character, expressing a range of emotional, verbal and non-verbal reactions. The student's task is to report serious news (e.g. the death of son in a car accident), while his delivery is observed and evaluated by an experienced lecturer who also controls the teaching P-VR software. This methodical tool is primarily intended for lecturers and police officers in basic professional training. </a:t>
            </a:r>
          </a:p>
        </p:txBody>
      </p:sp>
      <p:pic>
        <p:nvPicPr>
          <p:cNvPr id="28" name="Obrázek 8">
            <a:extLst>
              <a:ext uri="{FF2B5EF4-FFF2-40B4-BE49-F238E27FC236}">
                <a16:creationId xmlns:a16="http://schemas.microsoft.com/office/drawing/2014/main" id="{696BE2B7-75A6-2A4A-8675-1B1DE66645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837" y="972148"/>
            <a:ext cx="2021483" cy="1319946"/>
          </a:xfrm>
          <a:prstGeom prst="rect">
            <a:avLst/>
          </a:prstGeom>
        </p:spPr>
      </p:pic>
      <p:pic>
        <p:nvPicPr>
          <p:cNvPr id="29" name="Obrázek 1">
            <a:extLst>
              <a:ext uri="{FF2B5EF4-FFF2-40B4-BE49-F238E27FC236}">
                <a16:creationId xmlns:a16="http://schemas.microsoft.com/office/drawing/2014/main" id="{F79F0846-D84A-D44D-A37E-A3D89051523C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71"/>
          <a:stretch/>
        </p:blipFill>
        <p:spPr bwMode="auto">
          <a:xfrm>
            <a:off x="5327307" y="972148"/>
            <a:ext cx="2059114" cy="1319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Vizuální identita - Technologická agentura ČR">
            <a:extLst>
              <a:ext uri="{FF2B5EF4-FFF2-40B4-BE49-F238E27FC236}">
                <a16:creationId xmlns:a16="http://schemas.microsoft.com/office/drawing/2014/main" id="{ACC7DDAF-8EAB-2F4B-B1CA-FA14CED36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65" y="4563512"/>
            <a:ext cx="363095" cy="55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3dsense">
            <a:extLst>
              <a:ext uri="{FF2B5EF4-FFF2-40B4-BE49-F238E27FC236}">
                <a16:creationId xmlns:a16="http://schemas.microsoft.com/office/drawing/2014/main" id="{7B1EF6A0-71CE-BE4F-877C-882BC18C35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6699" y="3936914"/>
            <a:ext cx="1163759" cy="44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6A26908-FAF8-674C-B3F0-D018FFB627DD}"/>
              </a:ext>
            </a:extLst>
          </p:cNvPr>
          <p:cNvSpPr/>
          <p:nvPr/>
        </p:nvSpPr>
        <p:spPr>
          <a:xfrm>
            <a:off x="0" y="5200963"/>
            <a:ext cx="7559675" cy="145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6448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0FC1B4F-7BB2-5047-A91A-A4DF340712C3}"/>
              </a:ext>
            </a:extLst>
          </p:cNvPr>
          <p:cNvSpPr txBox="1"/>
          <p:nvPr/>
        </p:nvSpPr>
        <p:spPr>
          <a:xfrm>
            <a:off x="188584" y="972323"/>
            <a:ext cx="3591253" cy="368818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Název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Policie VR (P-VR) </a:t>
            </a: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Autoři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Mgr. Procházková Eliška, PhD.</a:t>
            </a:r>
            <a:r>
              <a:rPr lang="cs-CZ" sz="900" dirty="0"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Ing. Jan Hrdlička, Ing. Jiří 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Wild</a:t>
            </a:r>
            <a:endParaRPr lang="cs-CZ" sz="9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Programátoři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Ing. Jiří 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Wild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Ing. Michal Vrba, Ing. arch. Jakub </a:t>
            </a:r>
            <a:r>
              <a:rPr lang="en-GB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Řidký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Mgr. Richard </a:t>
            </a:r>
            <a:r>
              <a:rPr lang="en-GB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Janeček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Mgr. Peter </a:t>
            </a:r>
            <a:r>
              <a:rPr lang="en-GB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Oško</a:t>
            </a:r>
            <a:endParaRPr lang="cs-CZ" sz="900" dirty="0">
              <a:effectLst/>
              <a:latin typeface="Arial" panose="020B0604020202020204" pitchFamily="34" charset="0"/>
              <a:ea typeface="Arial MT"/>
              <a:cs typeface="Arial" panose="020B0604020202020204" pitchFamily="34" charset="0"/>
            </a:endParaRP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Účastníky projektu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Národní ústav duševního zdraví, Leiden University, 3dsense s.r.o.</a:t>
            </a: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Externích aplikačních garantů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Policie České republiky, Asociace psychologů bezpečnostních sborů, z. s. a Policejní akademie v Nizozemsku</a:t>
            </a: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Anotace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P-VR tvoří série her pro komplexní trénink policie pro sdělovaní závažné zprávy v ekologicky validním virtuálním prostředí</a:t>
            </a: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Klíčová slova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virtuální realita; trénink sociálních dovedností; oznámení závažné zprávy; empatická komunikace</a:t>
            </a: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Dedikace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Tento SW je výsledkem činnosti podporované projektem Technologické Agentury České republiky TAČR číslo TL03000050</a:t>
            </a:r>
          </a:p>
          <a:p>
            <a:pPr lvl="0">
              <a:spcBef>
                <a:spcPts val="435"/>
              </a:spcBef>
              <a:spcAft>
                <a:spcPts val="0"/>
              </a:spcAft>
              <a:buClr>
                <a:srgbClr val="9BAEB5"/>
              </a:buClr>
              <a:buSzPts val="1200"/>
              <a:tabLst>
                <a:tab pos="580390" algn="l"/>
                <a:tab pos="581025" algn="l"/>
              </a:tabLst>
            </a:pPr>
            <a:r>
              <a:rPr lang="cs-CZ" sz="900" b="1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Technické parametry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: Policie VR (P-VR) vyžaduje VR brýle včetně příslušenství, výkonný počítač (VR-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ready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), včetně monitoru, myši a klávesnice. Vybavení umožňující přenos obrazu a zvuku: mikrofon (HDMI 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extender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transmitter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HDMI 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extender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 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receiver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Projektor). 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433CEB2-49D6-FA44-B0E9-1C1A95C1D633}"/>
              </a:ext>
            </a:extLst>
          </p:cNvPr>
          <p:cNvSpPr txBox="1"/>
          <p:nvPr/>
        </p:nvSpPr>
        <p:spPr>
          <a:xfrm>
            <a:off x="3861252" y="972324"/>
            <a:ext cx="3509839" cy="365741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Name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VR Police (P-VR)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Mgr. Dr. Eliška Procházková, Ing. Jan Hrdlička, Ing. Jiří Wild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Programmers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Ing. Jiří </a:t>
            </a:r>
            <a:r>
              <a:rPr lang="cs-CZ" sz="900" dirty="0" err="1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Wild</a:t>
            </a:r>
            <a:r>
              <a:rPr lang="cs-CZ" sz="900" dirty="0">
                <a:effectLst/>
                <a:latin typeface="Arial" panose="020B0604020202020204" pitchFamily="34" charset="0"/>
                <a:ea typeface="Arial MT"/>
                <a:cs typeface="Arial" panose="020B0604020202020204" pitchFamily="34" charset="0"/>
              </a:rPr>
              <a:t>, 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Ing. Michal Vrba, Ing. arch. Jakub </a:t>
            </a:r>
            <a:r>
              <a:rPr lang="en-GB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Řidký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Mgr. Richard </a:t>
            </a:r>
            <a:r>
              <a:rPr lang="en-GB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Janeček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, Mgr. Peter </a:t>
            </a:r>
            <a:r>
              <a:rPr lang="en-GB" sz="900" b="0" i="0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Oško</a:t>
            </a:r>
            <a:r>
              <a:rPr lang="en-GB" sz="9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Project participants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National Institute of Mental Health, Leiden University, 3dsense s.r.o.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External application guarantors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Police of the Czech Republic, Association of Psychologists of Security Forces, z. s. and Police Academy in the Netherlands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Annotation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P-VR consists of a series of games for complex police training for bad news delivery in an ecologically valid virtual environment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Keywords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virtual reality; social skills training; notification of serious news; empathic communication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Dedication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This SW is the result of an activity supported by the project of the Technological Agency of the Czech Republic TAČR number TL03000050.</a:t>
            </a:r>
          </a:p>
          <a:p>
            <a:pPr>
              <a:spcBef>
                <a:spcPts val="135"/>
              </a:spcBef>
            </a:pPr>
            <a:r>
              <a:rPr lang="en-NL" sz="900" b="1" dirty="0">
                <a:latin typeface="Arial" panose="020B0604020202020204" pitchFamily="34" charset="0"/>
                <a:cs typeface="Arial" panose="020B0604020202020204" pitchFamily="34" charset="0"/>
              </a:rPr>
              <a:t>Technical parameters</a:t>
            </a:r>
            <a:r>
              <a:rPr lang="en-NL" sz="900" dirty="0">
                <a:latin typeface="Arial" panose="020B0604020202020204" pitchFamily="34" charset="0"/>
                <a:cs typeface="Arial" panose="020B0604020202020204" pitchFamily="34" charset="0"/>
              </a:rPr>
              <a:t>: Police VR (P-VR) requires VR glasses including accessories, a powerful computer (VR-ready), including a monitor, mouse and keyboard. Other technical equipment enabling sound and image transmission: microphone (HDMI extender transmitter, HDMI extender receiver, Projector)                                                           </a:t>
            </a:r>
          </a:p>
          <a:p>
            <a:endParaRPr lang="en-NL" sz="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NL" sz="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F9D0EBB-37F2-DA41-89CB-4C750B3D930B}"/>
              </a:ext>
            </a:extLst>
          </p:cNvPr>
          <p:cNvGrpSpPr/>
          <p:nvPr/>
        </p:nvGrpSpPr>
        <p:grpSpPr>
          <a:xfrm>
            <a:off x="615429" y="4591553"/>
            <a:ext cx="6174808" cy="747306"/>
            <a:chOff x="156606" y="4617905"/>
            <a:chExt cx="6840631" cy="820420"/>
          </a:xfrm>
        </p:grpSpPr>
        <p:grpSp>
          <p:nvGrpSpPr>
            <p:cNvPr id="42" name="Skupina 18">
              <a:extLst>
                <a:ext uri="{FF2B5EF4-FFF2-40B4-BE49-F238E27FC236}">
                  <a16:creationId xmlns:a16="http://schemas.microsoft.com/office/drawing/2014/main" id="{CB3E55D1-6879-6D4D-AE46-5564B274EF74}"/>
                </a:ext>
              </a:extLst>
            </p:cNvPr>
            <p:cNvGrpSpPr/>
            <p:nvPr/>
          </p:nvGrpSpPr>
          <p:grpSpPr>
            <a:xfrm>
              <a:off x="3849941" y="4696836"/>
              <a:ext cx="2351557" cy="599692"/>
              <a:chOff x="647700" y="1358900"/>
              <a:chExt cx="2413000" cy="622300"/>
            </a:xfrm>
          </p:grpSpPr>
          <p:pic>
            <p:nvPicPr>
              <p:cNvPr id="49" name="Obrázek 14">
                <a:extLst>
                  <a:ext uri="{FF2B5EF4-FFF2-40B4-BE49-F238E27FC236}">
                    <a16:creationId xmlns:a16="http://schemas.microsoft.com/office/drawing/2014/main" id="{FBD5B3C6-7E9C-3048-9F32-15EA66FE0FE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47700" y="1384300"/>
                <a:ext cx="596900" cy="596900"/>
              </a:xfrm>
              <a:prstGeom prst="rect">
                <a:avLst/>
              </a:prstGeom>
            </p:spPr>
          </p:pic>
          <p:pic>
            <p:nvPicPr>
              <p:cNvPr id="50" name="Obrázek 15">
                <a:extLst>
                  <a:ext uri="{FF2B5EF4-FFF2-40B4-BE49-F238E27FC236}">
                    <a16:creationId xmlns:a16="http://schemas.microsoft.com/office/drawing/2014/main" id="{95B48EB8-EB7C-C04F-84EF-F107D3FCA0D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587500" y="1358900"/>
                <a:ext cx="584200" cy="584200"/>
              </a:xfrm>
              <a:prstGeom prst="rect">
                <a:avLst/>
              </a:prstGeom>
            </p:spPr>
          </p:pic>
          <p:pic>
            <p:nvPicPr>
              <p:cNvPr id="51" name="Obrázek 16">
                <a:extLst>
                  <a:ext uri="{FF2B5EF4-FFF2-40B4-BE49-F238E27FC236}">
                    <a16:creationId xmlns:a16="http://schemas.microsoft.com/office/drawing/2014/main" id="{D00B5B78-D594-6F42-91FF-4AFF10E13F4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79548"/>
              <a:stretch/>
            </p:blipFill>
            <p:spPr bwMode="auto">
              <a:xfrm>
                <a:off x="2552700" y="1371600"/>
                <a:ext cx="508000" cy="58864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4A38C4B-0DEC-964A-809D-ED6F4191DBA2}"/>
                </a:ext>
              </a:extLst>
            </p:cNvPr>
            <p:cNvGrpSpPr/>
            <p:nvPr/>
          </p:nvGrpSpPr>
          <p:grpSpPr>
            <a:xfrm>
              <a:off x="156606" y="4617905"/>
              <a:ext cx="3311525" cy="820420"/>
              <a:chOff x="3959726" y="2562033"/>
              <a:chExt cx="3311525" cy="820420"/>
            </a:xfrm>
          </p:grpSpPr>
          <p:grpSp>
            <p:nvGrpSpPr>
              <p:cNvPr id="45" name="Skupina 12">
                <a:extLst>
                  <a:ext uri="{FF2B5EF4-FFF2-40B4-BE49-F238E27FC236}">
                    <a16:creationId xmlns:a16="http://schemas.microsoft.com/office/drawing/2014/main" id="{9E8BECB9-0C5A-3845-AB25-4FEA351F4BF6}"/>
                  </a:ext>
                </a:extLst>
              </p:cNvPr>
              <p:cNvGrpSpPr/>
              <p:nvPr/>
            </p:nvGrpSpPr>
            <p:grpSpPr>
              <a:xfrm>
                <a:off x="5037956" y="2733483"/>
                <a:ext cx="2233295" cy="447675"/>
                <a:chOff x="1325880" y="1704975"/>
                <a:chExt cx="2233295" cy="447675"/>
              </a:xfrm>
            </p:grpSpPr>
            <p:pic>
              <p:nvPicPr>
                <p:cNvPr id="47" name="Obrázek 6">
                  <a:extLst>
                    <a:ext uri="{FF2B5EF4-FFF2-40B4-BE49-F238E27FC236}">
                      <a16:creationId xmlns:a16="http://schemas.microsoft.com/office/drawing/2014/main" id="{3B6DF59A-8019-694A-B749-E50F86F8A4E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466975" y="1704975"/>
                  <a:ext cx="1092200" cy="414655"/>
                </a:xfrm>
                <a:prstGeom prst="rect">
                  <a:avLst/>
                </a:prstGeom>
              </p:spPr>
            </p:pic>
            <p:pic>
              <p:nvPicPr>
                <p:cNvPr id="48" name="Obrázek 7">
                  <a:extLst>
                    <a:ext uri="{FF2B5EF4-FFF2-40B4-BE49-F238E27FC236}">
                      <a16:creationId xmlns:a16="http://schemas.microsoft.com/office/drawing/2014/main" id="{35F06E84-081E-8645-8CA3-3CBC28BE58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325880" y="1733550"/>
                  <a:ext cx="988695" cy="419100"/>
                </a:xfrm>
                <a:prstGeom prst="rect">
                  <a:avLst/>
                </a:prstGeom>
              </p:spPr>
            </p:pic>
          </p:grpSp>
          <p:pic>
            <p:nvPicPr>
              <p:cNvPr id="46" name="Obrázek 22">
                <a:extLst>
                  <a:ext uri="{FF2B5EF4-FFF2-40B4-BE49-F238E27FC236}">
                    <a16:creationId xmlns:a16="http://schemas.microsoft.com/office/drawing/2014/main" id="{9E5B1954-EDC1-7448-9BD2-073E7CDC7D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959726" y="2562033"/>
                <a:ext cx="1005840" cy="820420"/>
              </a:xfrm>
              <a:prstGeom prst="rect">
                <a:avLst/>
              </a:prstGeom>
            </p:spPr>
          </p:pic>
        </p:grpSp>
        <p:pic>
          <p:nvPicPr>
            <p:cNvPr id="44" name="image19.png" descr="Obsah obrázku text, lékárnička, podepsat  Popis byl vytvořen automaticky">
              <a:extLst>
                <a:ext uri="{FF2B5EF4-FFF2-40B4-BE49-F238E27FC236}">
                  <a16:creationId xmlns:a16="http://schemas.microsoft.com/office/drawing/2014/main" id="{EECD1D44-7208-1646-8151-4C9579FDF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502172" y="4764746"/>
              <a:ext cx="495065" cy="495065"/>
            </a:xfrm>
            <a:prstGeom prst="rect">
              <a:avLst/>
            </a:prstGeom>
          </p:spPr>
        </p:pic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0A870BCC-F44C-AE4E-8A21-0EE0404B6E31}"/>
              </a:ext>
            </a:extLst>
          </p:cNvPr>
          <p:cNvSpPr/>
          <p:nvPr/>
        </p:nvSpPr>
        <p:spPr>
          <a:xfrm>
            <a:off x="-1" y="4568"/>
            <a:ext cx="7559674" cy="8925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168A54D-0C0C-9B46-A04C-ED928F28FE4D}"/>
              </a:ext>
            </a:extLst>
          </p:cNvPr>
          <p:cNvSpPr txBox="1"/>
          <p:nvPr/>
        </p:nvSpPr>
        <p:spPr>
          <a:xfrm>
            <a:off x="0" y="4567"/>
            <a:ext cx="7559674" cy="89255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cs-CZ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Policie VR (P-VR)</a:t>
            </a:r>
            <a:r>
              <a:rPr lang="cs-CZ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cs-CZ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Výcvik zaměřený na zvyšování připravenosti policistů pro</a:t>
            </a:r>
            <a:br>
              <a:rPr lang="cs-CZ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psychicky a komunikačně náročné situace pomocí virtuální reality</a:t>
            </a:r>
            <a:endParaRPr lang="cs-CZ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FDC33F2-1F4A-6045-90B0-3077169C6FAA}"/>
              </a:ext>
            </a:extLst>
          </p:cNvPr>
          <p:cNvSpPr/>
          <p:nvPr/>
        </p:nvSpPr>
        <p:spPr>
          <a:xfrm>
            <a:off x="0" y="5200963"/>
            <a:ext cx="7559675" cy="1457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9DD0EF-5A54-9C46-AF06-BE72FEC4E379}"/>
              </a:ext>
            </a:extLst>
          </p:cNvPr>
          <p:cNvSpPr/>
          <p:nvPr/>
        </p:nvSpPr>
        <p:spPr>
          <a:xfrm>
            <a:off x="-2" y="4603789"/>
            <a:ext cx="7559675" cy="7305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57372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5791</TotalTime>
  <Words>744</Words>
  <Application>Microsoft Macintosh PowerPoint</Application>
  <PresentationFormat>Custom</PresentationFormat>
  <Paragraphs>26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Eliska Prochazkova</dc:creator>
  <cp:lastModifiedBy>Eliska Prochazkova</cp:lastModifiedBy>
  <cp:revision>10</cp:revision>
  <dcterms:created xsi:type="dcterms:W3CDTF">2023-09-11T09:38:33Z</dcterms:created>
  <dcterms:modified xsi:type="dcterms:W3CDTF">2023-09-15T10:09:49Z</dcterms:modified>
</cp:coreProperties>
</file>